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1020" r:id="rId2"/>
    <p:sldId id="1258" r:id="rId3"/>
    <p:sldId id="1090" r:id="rId4"/>
    <p:sldId id="1165" r:id="rId5"/>
    <p:sldId id="1224" r:id="rId6"/>
    <p:sldId id="1225" r:id="rId7"/>
    <p:sldId id="1259" r:id="rId8"/>
    <p:sldId id="1250" r:id="rId9"/>
    <p:sldId id="1251" r:id="rId10"/>
    <p:sldId id="1255" r:id="rId11"/>
    <p:sldId id="1256" r:id="rId12"/>
    <p:sldId id="1252" r:id="rId13"/>
    <p:sldId id="1257" r:id="rId14"/>
    <p:sldId id="1253" r:id="rId15"/>
    <p:sldId id="1260" r:id="rId16"/>
    <p:sldId id="1274" r:id="rId17"/>
    <p:sldId id="1268" r:id="rId18"/>
    <p:sldId id="1275" r:id="rId19"/>
    <p:sldId id="1269" r:id="rId20"/>
    <p:sldId id="1276" r:id="rId21"/>
    <p:sldId id="1270" r:id="rId22"/>
    <p:sldId id="1277" r:id="rId23"/>
    <p:sldId id="1278" r:id="rId24"/>
    <p:sldId id="1279" r:id="rId25"/>
    <p:sldId id="1280" r:id="rId26"/>
    <p:sldId id="1283" r:id="rId27"/>
    <p:sldId id="1281" r:id="rId28"/>
    <p:sldId id="1284" r:id="rId29"/>
    <p:sldId id="1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96"/>
    <p:restoredTop sz="88062"/>
  </p:normalViewPr>
  <p:slideViewPr>
    <p:cSldViewPr snapToGrid="0" snapToObjects="1">
      <p:cViewPr varScale="1">
        <p:scale>
          <a:sx n="108" d="100"/>
          <a:sy n="108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0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0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00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4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52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3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change do(1000) to do(500), the probability of selecting a sample with a $$b_1$$ &gt; 5 would...</a:t>
            </a:r>
          </a:p>
          <a:p>
            <a:r>
              <a:rPr lang="en-US"/>
              <a:t>https://www.polleverywhere.com/multiple_choice_polls/8WlZuGkeJ5F79RAsfihz5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74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4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change n=10 to n=40, the probability of selecting a sample with a $$b_1$$ &gt; 5 would...</a:t>
            </a:r>
          </a:p>
          <a:p>
            <a:r>
              <a:rPr lang="en-US"/>
              <a:t>https://www.polleverywhere.com/multiple_choice_polls/wBlvMYEJ3Fmpt9j31OOvE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76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0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FD61F-F140-2342-BFBA-D2A8B5DCCE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3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change the mean of DGP from 100 to 120, the probability of selecting a sample with a $$b_1$$ &gt; 5 would...</a:t>
            </a:r>
          </a:p>
          <a:p>
            <a:r>
              <a:rPr lang="en-US"/>
              <a:t>https://www.polleverywhere.com/multiple_choice_polls/2M9m4UFfMPopQl9Ma0nOX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97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76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change SD of DGP from 15 to 30, the probability of selecting a sample with a $$b_1$$ &gt; 5 would...</a:t>
            </a:r>
          </a:p>
          <a:p>
            <a:r>
              <a:rPr lang="en-US"/>
              <a:t>https://www.polleverywhere.com/multiple_choice_polls/eo90vkPhzQMb2qKwivSuI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06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Imagine we drew two random samples from a population, and measured each case sampled on the same outcome variable. One sample had an n = 30, the other an n = 60. Which of the following statements is true?</a:t>
            </a:r>
          </a:p>
          <a:p>
            <a:r>
              <a:rPr lang="en-US"/>
              <a:t>https://www.polleverywhere.com/multiple_choice_polls/8by3ZsTsqMGlqbhAVXUfZ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46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distribution should I use?</a:t>
            </a:r>
          </a:p>
          <a:p>
            <a:r>
              <a:rPr lang="en-US"/>
              <a:t>https://www.polleverywhere.com/multiple_choice_polls/UZxGLLvtrZuM2XmmpL9O2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8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distribution should I use?</a:t>
            </a:r>
          </a:p>
          <a:p>
            <a:r>
              <a:rPr lang="en-US"/>
              <a:t>https://www.polleverywhere.com/multiple_choice_polls/HS1BN4tv2s0998icAQnJ5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85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3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98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02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does each of these numbers represent?</a:t>
            </a:r>
          </a:p>
          <a:p>
            <a:r>
              <a:rPr lang="en-US"/>
              <a:t>https://www.polleverywhere.com/multiple_choice_polls/1dyBZpjUCgvunZZq6rPhS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2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6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3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7DAEE8-B689-2E40-A73A-024BB2FC2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13278" r="18033" b="7450"/>
          <a:stretch/>
        </p:blipFill>
        <p:spPr>
          <a:xfrm rot="5400000">
            <a:off x="642510" y="1609844"/>
            <a:ext cx="4185455" cy="4077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Remember our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0572" y="1435858"/>
                <a:ext cx="2983980" cy="285133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difference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72" y="1435858"/>
                <a:ext cx="2983980" cy="2851331"/>
              </a:xfrm>
              <a:prstGeom prst="rect">
                <a:avLst/>
              </a:prstGeom>
              <a:blipFill>
                <a:blip r:embed="rId4"/>
                <a:stretch>
                  <a:fillRect l="-2966" t="-2655" r="-5085"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C637D1-9B09-2441-AC56-BB01961C3490}"/>
              </a:ext>
            </a:extLst>
          </p:cNvPr>
          <p:cNvSpPr txBox="1">
            <a:spLocks/>
          </p:cNvSpPr>
          <p:nvPr/>
        </p:nvSpPr>
        <p:spPr>
          <a:xfrm>
            <a:off x="5320572" y="4178910"/>
            <a:ext cx="2983980" cy="17614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To answer this question we need to use the sampling distribution we just simulated.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4DBA5C3-BDC0-7849-8EDC-D74A56373D70}"/>
              </a:ext>
            </a:extLst>
          </p:cNvPr>
          <p:cNvSpPr/>
          <p:nvPr/>
        </p:nvSpPr>
        <p:spPr>
          <a:xfrm rot="1213773">
            <a:off x="3990433" y="4208632"/>
            <a:ext cx="1280101" cy="517784"/>
          </a:xfrm>
          <a:prstGeom prst="leftArrow">
            <a:avLst>
              <a:gd name="adj1" fmla="val 353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75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59817-A76E-CB42-B9C7-49185030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65" y="3016252"/>
            <a:ext cx="6114635" cy="3784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use a sampling distribution to answer this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difference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  <a:blipFill>
                <a:blip r:embed="rId4"/>
                <a:stretch>
                  <a:fillRect l="-1363" t="-6742" r="-511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A4CAB-D934-7544-837B-B6363FB0D07B}"/>
              </a:ext>
            </a:extLst>
          </p:cNvPr>
          <p:cNvCxnSpPr>
            <a:cxnSpLocks/>
          </p:cNvCxnSpPr>
          <p:nvPr/>
        </p:nvCxnSpPr>
        <p:spPr>
          <a:xfrm>
            <a:off x="6954758" y="3316055"/>
            <a:ext cx="0" cy="2908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136EC02C-D8EE-1943-B122-EF88DABB64A1}"/>
              </a:ext>
            </a:extLst>
          </p:cNvPr>
          <p:cNvSpPr/>
          <p:nvPr/>
        </p:nvSpPr>
        <p:spPr>
          <a:xfrm>
            <a:off x="7029710" y="4304875"/>
            <a:ext cx="1558977" cy="1874301"/>
          </a:xfrm>
          <a:custGeom>
            <a:avLst/>
            <a:gdLst>
              <a:gd name="connsiteX0" fmla="*/ 0 w 1558977"/>
              <a:gd name="connsiteY0" fmla="*/ 531 h 1874301"/>
              <a:gd name="connsiteX1" fmla="*/ 164892 w 1558977"/>
              <a:gd name="connsiteY1" fmla="*/ 45501 h 1874301"/>
              <a:gd name="connsiteX2" fmla="*/ 179882 w 1558977"/>
              <a:gd name="connsiteY2" fmla="*/ 150432 h 1874301"/>
              <a:gd name="connsiteX3" fmla="*/ 419724 w 1558977"/>
              <a:gd name="connsiteY3" fmla="*/ 165423 h 1874301"/>
              <a:gd name="connsiteX4" fmla="*/ 434715 w 1558977"/>
              <a:gd name="connsiteY4" fmla="*/ 210393 h 1874301"/>
              <a:gd name="connsiteX5" fmla="*/ 404734 w 1558977"/>
              <a:gd name="connsiteY5" fmla="*/ 525186 h 1874301"/>
              <a:gd name="connsiteX6" fmla="*/ 419724 w 1558977"/>
              <a:gd name="connsiteY6" fmla="*/ 615127 h 1874301"/>
              <a:gd name="connsiteX7" fmla="*/ 434715 w 1558977"/>
              <a:gd name="connsiteY7" fmla="*/ 660098 h 1874301"/>
              <a:gd name="connsiteX8" fmla="*/ 479685 w 1558977"/>
              <a:gd name="connsiteY8" fmla="*/ 675088 h 1874301"/>
              <a:gd name="connsiteX9" fmla="*/ 524655 w 1558977"/>
              <a:gd name="connsiteY9" fmla="*/ 705068 h 1874301"/>
              <a:gd name="connsiteX10" fmla="*/ 614596 w 1558977"/>
              <a:gd name="connsiteY10" fmla="*/ 735049 h 1874301"/>
              <a:gd name="connsiteX11" fmla="*/ 674557 w 1558977"/>
              <a:gd name="connsiteY11" fmla="*/ 854970 h 1874301"/>
              <a:gd name="connsiteX12" fmla="*/ 689547 w 1558977"/>
              <a:gd name="connsiteY12" fmla="*/ 899941 h 1874301"/>
              <a:gd name="connsiteX13" fmla="*/ 704537 w 1558977"/>
              <a:gd name="connsiteY13" fmla="*/ 944911 h 1874301"/>
              <a:gd name="connsiteX14" fmla="*/ 689547 w 1558977"/>
              <a:gd name="connsiteY14" fmla="*/ 989882 h 1874301"/>
              <a:gd name="connsiteX15" fmla="*/ 659567 w 1558977"/>
              <a:gd name="connsiteY15" fmla="*/ 959901 h 1874301"/>
              <a:gd name="connsiteX16" fmla="*/ 674557 w 1558977"/>
              <a:gd name="connsiteY16" fmla="*/ 1214734 h 1874301"/>
              <a:gd name="connsiteX17" fmla="*/ 719528 w 1558977"/>
              <a:gd name="connsiteY17" fmla="*/ 1229724 h 1874301"/>
              <a:gd name="connsiteX18" fmla="*/ 794478 w 1558977"/>
              <a:gd name="connsiteY18" fmla="*/ 1244714 h 1874301"/>
              <a:gd name="connsiteX19" fmla="*/ 854439 w 1558977"/>
              <a:gd name="connsiteY19" fmla="*/ 1259705 h 1874301"/>
              <a:gd name="connsiteX20" fmla="*/ 899410 w 1558977"/>
              <a:gd name="connsiteY20" fmla="*/ 1289685 h 1874301"/>
              <a:gd name="connsiteX21" fmla="*/ 914400 w 1558977"/>
              <a:gd name="connsiteY21" fmla="*/ 1364636 h 1874301"/>
              <a:gd name="connsiteX22" fmla="*/ 989351 w 1558977"/>
              <a:gd name="connsiteY22" fmla="*/ 1349646 h 1874301"/>
              <a:gd name="connsiteX23" fmla="*/ 1034321 w 1558977"/>
              <a:gd name="connsiteY23" fmla="*/ 1454577 h 1874301"/>
              <a:gd name="connsiteX24" fmla="*/ 1064301 w 1558977"/>
              <a:gd name="connsiteY24" fmla="*/ 1544518 h 1874301"/>
              <a:gd name="connsiteX25" fmla="*/ 1214203 w 1558977"/>
              <a:gd name="connsiteY25" fmla="*/ 1559508 h 1874301"/>
              <a:gd name="connsiteX26" fmla="*/ 1319134 w 1558977"/>
              <a:gd name="connsiteY26" fmla="*/ 1664439 h 1874301"/>
              <a:gd name="connsiteX27" fmla="*/ 1364105 w 1558977"/>
              <a:gd name="connsiteY27" fmla="*/ 1679429 h 1874301"/>
              <a:gd name="connsiteX28" fmla="*/ 1424065 w 1558977"/>
              <a:gd name="connsiteY28" fmla="*/ 1769370 h 1874301"/>
              <a:gd name="connsiteX29" fmla="*/ 1439055 w 1558977"/>
              <a:gd name="connsiteY29" fmla="*/ 1814341 h 1874301"/>
              <a:gd name="connsiteX30" fmla="*/ 1484026 w 1558977"/>
              <a:gd name="connsiteY30" fmla="*/ 1829331 h 1874301"/>
              <a:gd name="connsiteX31" fmla="*/ 1558977 w 1558977"/>
              <a:gd name="connsiteY31" fmla="*/ 1874301 h 187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8977" h="1874301">
                <a:moveTo>
                  <a:pt x="0" y="531"/>
                </a:moveTo>
                <a:cubicBezTo>
                  <a:pt x="11590" y="1819"/>
                  <a:pt x="145823" y="-11706"/>
                  <a:pt x="164892" y="45501"/>
                </a:cubicBezTo>
                <a:cubicBezTo>
                  <a:pt x="176065" y="79020"/>
                  <a:pt x="147913" y="135388"/>
                  <a:pt x="179882" y="150432"/>
                </a:cubicBezTo>
                <a:cubicBezTo>
                  <a:pt x="252361" y="184540"/>
                  <a:pt x="339777" y="160426"/>
                  <a:pt x="419724" y="165423"/>
                </a:cubicBezTo>
                <a:cubicBezTo>
                  <a:pt x="424721" y="180413"/>
                  <a:pt x="434715" y="194592"/>
                  <a:pt x="434715" y="210393"/>
                </a:cubicBezTo>
                <a:cubicBezTo>
                  <a:pt x="434715" y="420989"/>
                  <a:pt x="436439" y="398365"/>
                  <a:pt x="404734" y="525186"/>
                </a:cubicBezTo>
                <a:cubicBezTo>
                  <a:pt x="409731" y="555166"/>
                  <a:pt x="413131" y="585457"/>
                  <a:pt x="419724" y="615127"/>
                </a:cubicBezTo>
                <a:cubicBezTo>
                  <a:pt x="423152" y="630552"/>
                  <a:pt x="423542" y="648925"/>
                  <a:pt x="434715" y="660098"/>
                </a:cubicBezTo>
                <a:cubicBezTo>
                  <a:pt x="445888" y="671271"/>
                  <a:pt x="465552" y="668022"/>
                  <a:pt x="479685" y="675088"/>
                </a:cubicBezTo>
                <a:cubicBezTo>
                  <a:pt x="495799" y="683145"/>
                  <a:pt x="508192" y="697751"/>
                  <a:pt x="524655" y="705068"/>
                </a:cubicBezTo>
                <a:cubicBezTo>
                  <a:pt x="553533" y="717903"/>
                  <a:pt x="614596" y="735049"/>
                  <a:pt x="614596" y="735049"/>
                </a:cubicBezTo>
                <a:cubicBezTo>
                  <a:pt x="666923" y="787375"/>
                  <a:pt x="640108" y="751621"/>
                  <a:pt x="674557" y="854970"/>
                </a:cubicBezTo>
                <a:lnTo>
                  <a:pt x="689547" y="899941"/>
                </a:lnTo>
                <a:lnTo>
                  <a:pt x="704537" y="944911"/>
                </a:lnTo>
                <a:cubicBezTo>
                  <a:pt x="699540" y="959901"/>
                  <a:pt x="704537" y="984885"/>
                  <a:pt x="689547" y="989882"/>
                </a:cubicBezTo>
                <a:cubicBezTo>
                  <a:pt x="676139" y="994351"/>
                  <a:pt x="660507" y="945799"/>
                  <a:pt x="659567" y="959901"/>
                </a:cubicBezTo>
                <a:cubicBezTo>
                  <a:pt x="653907" y="1044804"/>
                  <a:pt x="656098" y="1131669"/>
                  <a:pt x="674557" y="1214734"/>
                </a:cubicBezTo>
                <a:cubicBezTo>
                  <a:pt x="677985" y="1230159"/>
                  <a:pt x="704199" y="1225892"/>
                  <a:pt x="719528" y="1229724"/>
                </a:cubicBezTo>
                <a:cubicBezTo>
                  <a:pt x="744245" y="1235903"/>
                  <a:pt x="769607" y="1239187"/>
                  <a:pt x="794478" y="1244714"/>
                </a:cubicBezTo>
                <a:cubicBezTo>
                  <a:pt x="814590" y="1249183"/>
                  <a:pt x="834452" y="1254708"/>
                  <a:pt x="854439" y="1259705"/>
                </a:cubicBezTo>
                <a:cubicBezTo>
                  <a:pt x="869429" y="1269698"/>
                  <a:pt x="890472" y="1274043"/>
                  <a:pt x="899410" y="1289685"/>
                </a:cubicBezTo>
                <a:cubicBezTo>
                  <a:pt x="912051" y="1311806"/>
                  <a:pt x="893201" y="1350503"/>
                  <a:pt x="914400" y="1364636"/>
                </a:cubicBezTo>
                <a:cubicBezTo>
                  <a:pt x="935599" y="1378769"/>
                  <a:pt x="964367" y="1354643"/>
                  <a:pt x="989351" y="1349646"/>
                </a:cubicBezTo>
                <a:cubicBezTo>
                  <a:pt x="1036915" y="1420992"/>
                  <a:pt x="1007922" y="1366578"/>
                  <a:pt x="1034321" y="1454577"/>
                </a:cubicBezTo>
                <a:cubicBezTo>
                  <a:pt x="1043402" y="1484846"/>
                  <a:pt x="1032856" y="1541374"/>
                  <a:pt x="1064301" y="1544518"/>
                </a:cubicBezTo>
                <a:lnTo>
                  <a:pt x="1214203" y="1559508"/>
                </a:lnTo>
                <a:cubicBezTo>
                  <a:pt x="1254629" y="1680787"/>
                  <a:pt x="1211269" y="1637473"/>
                  <a:pt x="1319134" y="1664439"/>
                </a:cubicBezTo>
                <a:cubicBezTo>
                  <a:pt x="1334463" y="1668271"/>
                  <a:pt x="1349115" y="1674432"/>
                  <a:pt x="1364105" y="1679429"/>
                </a:cubicBezTo>
                <a:cubicBezTo>
                  <a:pt x="1384092" y="1709409"/>
                  <a:pt x="1412671" y="1735187"/>
                  <a:pt x="1424065" y="1769370"/>
                </a:cubicBezTo>
                <a:cubicBezTo>
                  <a:pt x="1429062" y="1784360"/>
                  <a:pt x="1427882" y="1803168"/>
                  <a:pt x="1439055" y="1814341"/>
                </a:cubicBezTo>
                <a:cubicBezTo>
                  <a:pt x="1450228" y="1825514"/>
                  <a:pt x="1469036" y="1824334"/>
                  <a:pt x="1484026" y="1829331"/>
                </a:cubicBezTo>
                <a:cubicBezTo>
                  <a:pt x="1538293" y="1865509"/>
                  <a:pt x="1512882" y="1851254"/>
                  <a:pt x="1558977" y="187430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9EFF1-A75F-D446-A999-2C16577C75D0}"/>
              </a:ext>
            </a:extLst>
          </p:cNvPr>
          <p:cNvSpPr txBox="1"/>
          <p:nvPr/>
        </p:nvSpPr>
        <p:spPr>
          <a:xfrm>
            <a:off x="7766169" y="4385148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 = 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DA3334-46BC-CD46-865F-F00509AEB66C}"/>
              </a:ext>
            </a:extLst>
          </p:cNvPr>
          <p:cNvCxnSpPr>
            <a:cxnSpLocks/>
          </p:cNvCxnSpPr>
          <p:nvPr/>
        </p:nvCxnSpPr>
        <p:spPr>
          <a:xfrm flipH="1">
            <a:off x="7391415" y="4770101"/>
            <a:ext cx="470249" cy="51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B3B27B5-F90C-7342-99D6-32EE86E5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7" t="13278" r="18033" b="7450"/>
          <a:stretch/>
        </p:blipFill>
        <p:spPr>
          <a:xfrm rot="5400000">
            <a:off x="585521" y="3059381"/>
            <a:ext cx="3338837" cy="3252579"/>
          </a:xfrm>
          <a:prstGeom prst="rect">
            <a:avLst/>
          </a:prstGeom>
        </p:spPr>
      </p:pic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8738555D-5DD0-394A-88CD-B9CCBB7790C4}"/>
              </a:ext>
            </a:extLst>
          </p:cNvPr>
          <p:cNvSpPr/>
          <p:nvPr/>
        </p:nvSpPr>
        <p:spPr>
          <a:xfrm>
            <a:off x="3805395" y="4495324"/>
            <a:ext cx="1170455" cy="3806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59817-A76E-CB42-B9C7-49185030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3" y="2825647"/>
            <a:ext cx="6114635" cy="3784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use a sampling distribution to answer this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difference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  <a:blipFill>
                <a:blip r:embed="rId4"/>
                <a:stretch>
                  <a:fillRect l="-1363" t="-6742" r="-511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A4CAB-D934-7544-837B-B6363FB0D07B}"/>
              </a:ext>
            </a:extLst>
          </p:cNvPr>
          <p:cNvCxnSpPr>
            <a:cxnSpLocks/>
          </p:cNvCxnSpPr>
          <p:nvPr/>
        </p:nvCxnSpPr>
        <p:spPr>
          <a:xfrm>
            <a:off x="4076648" y="3125450"/>
            <a:ext cx="0" cy="2908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136EC02C-D8EE-1943-B122-EF88DABB64A1}"/>
              </a:ext>
            </a:extLst>
          </p:cNvPr>
          <p:cNvSpPr/>
          <p:nvPr/>
        </p:nvSpPr>
        <p:spPr>
          <a:xfrm>
            <a:off x="4151600" y="4114270"/>
            <a:ext cx="1558977" cy="1874301"/>
          </a:xfrm>
          <a:custGeom>
            <a:avLst/>
            <a:gdLst>
              <a:gd name="connsiteX0" fmla="*/ 0 w 1558977"/>
              <a:gd name="connsiteY0" fmla="*/ 531 h 1874301"/>
              <a:gd name="connsiteX1" fmla="*/ 164892 w 1558977"/>
              <a:gd name="connsiteY1" fmla="*/ 45501 h 1874301"/>
              <a:gd name="connsiteX2" fmla="*/ 179882 w 1558977"/>
              <a:gd name="connsiteY2" fmla="*/ 150432 h 1874301"/>
              <a:gd name="connsiteX3" fmla="*/ 419724 w 1558977"/>
              <a:gd name="connsiteY3" fmla="*/ 165423 h 1874301"/>
              <a:gd name="connsiteX4" fmla="*/ 434715 w 1558977"/>
              <a:gd name="connsiteY4" fmla="*/ 210393 h 1874301"/>
              <a:gd name="connsiteX5" fmla="*/ 404734 w 1558977"/>
              <a:gd name="connsiteY5" fmla="*/ 525186 h 1874301"/>
              <a:gd name="connsiteX6" fmla="*/ 419724 w 1558977"/>
              <a:gd name="connsiteY6" fmla="*/ 615127 h 1874301"/>
              <a:gd name="connsiteX7" fmla="*/ 434715 w 1558977"/>
              <a:gd name="connsiteY7" fmla="*/ 660098 h 1874301"/>
              <a:gd name="connsiteX8" fmla="*/ 479685 w 1558977"/>
              <a:gd name="connsiteY8" fmla="*/ 675088 h 1874301"/>
              <a:gd name="connsiteX9" fmla="*/ 524655 w 1558977"/>
              <a:gd name="connsiteY9" fmla="*/ 705068 h 1874301"/>
              <a:gd name="connsiteX10" fmla="*/ 614596 w 1558977"/>
              <a:gd name="connsiteY10" fmla="*/ 735049 h 1874301"/>
              <a:gd name="connsiteX11" fmla="*/ 674557 w 1558977"/>
              <a:gd name="connsiteY11" fmla="*/ 854970 h 1874301"/>
              <a:gd name="connsiteX12" fmla="*/ 689547 w 1558977"/>
              <a:gd name="connsiteY12" fmla="*/ 899941 h 1874301"/>
              <a:gd name="connsiteX13" fmla="*/ 704537 w 1558977"/>
              <a:gd name="connsiteY13" fmla="*/ 944911 h 1874301"/>
              <a:gd name="connsiteX14" fmla="*/ 689547 w 1558977"/>
              <a:gd name="connsiteY14" fmla="*/ 989882 h 1874301"/>
              <a:gd name="connsiteX15" fmla="*/ 659567 w 1558977"/>
              <a:gd name="connsiteY15" fmla="*/ 959901 h 1874301"/>
              <a:gd name="connsiteX16" fmla="*/ 674557 w 1558977"/>
              <a:gd name="connsiteY16" fmla="*/ 1214734 h 1874301"/>
              <a:gd name="connsiteX17" fmla="*/ 719528 w 1558977"/>
              <a:gd name="connsiteY17" fmla="*/ 1229724 h 1874301"/>
              <a:gd name="connsiteX18" fmla="*/ 794478 w 1558977"/>
              <a:gd name="connsiteY18" fmla="*/ 1244714 h 1874301"/>
              <a:gd name="connsiteX19" fmla="*/ 854439 w 1558977"/>
              <a:gd name="connsiteY19" fmla="*/ 1259705 h 1874301"/>
              <a:gd name="connsiteX20" fmla="*/ 899410 w 1558977"/>
              <a:gd name="connsiteY20" fmla="*/ 1289685 h 1874301"/>
              <a:gd name="connsiteX21" fmla="*/ 914400 w 1558977"/>
              <a:gd name="connsiteY21" fmla="*/ 1364636 h 1874301"/>
              <a:gd name="connsiteX22" fmla="*/ 989351 w 1558977"/>
              <a:gd name="connsiteY22" fmla="*/ 1349646 h 1874301"/>
              <a:gd name="connsiteX23" fmla="*/ 1034321 w 1558977"/>
              <a:gd name="connsiteY23" fmla="*/ 1454577 h 1874301"/>
              <a:gd name="connsiteX24" fmla="*/ 1064301 w 1558977"/>
              <a:gd name="connsiteY24" fmla="*/ 1544518 h 1874301"/>
              <a:gd name="connsiteX25" fmla="*/ 1214203 w 1558977"/>
              <a:gd name="connsiteY25" fmla="*/ 1559508 h 1874301"/>
              <a:gd name="connsiteX26" fmla="*/ 1319134 w 1558977"/>
              <a:gd name="connsiteY26" fmla="*/ 1664439 h 1874301"/>
              <a:gd name="connsiteX27" fmla="*/ 1364105 w 1558977"/>
              <a:gd name="connsiteY27" fmla="*/ 1679429 h 1874301"/>
              <a:gd name="connsiteX28" fmla="*/ 1424065 w 1558977"/>
              <a:gd name="connsiteY28" fmla="*/ 1769370 h 1874301"/>
              <a:gd name="connsiteX29" fmla="*/ 1439055 w 1558977"/>
              <a:gd name="connsiteY29" fmla="*/ 1814341 h 1874301"/>
              <a:gd name="connsiteX30" fmla="*/ 1484026 w 1558977"/>
              <a:gd name="connsiteY30" fmla="*/ 1829331 h 1874301"/>
              <a:gd name="connsiteX31" fmla="*/ 1558977 w 1558977"/>
              <a:gd name="connsiteY31" fmla="*/ 1874301 h 187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8977" h="1874301">
                <a:moveTo>
                  <a:pt x="0" y="531"/>
                </a:moveTo>
                <a:cubicBezTo>
                  <a:pt x="11590" y="1819"/>
                  <a:pt x="145823" y="-11706"/>
                  <a:pt x="164892" y="45501"/>
                </a:cubicBezTo>
                <a:cubicBezTo>
                  <a:pt x="176065" y="79020"/>
                  <a:pt x="147913" y="135388"/>
                  <a:pt x="179882" y="150432"/>
                </a:cubicBezTo>
                <a:cubicBezTo>
                  <a:pt x="252361" y="184540"/>
                  <a:pt x="339777" y="160426"/>
                  <a:pt x="419724" y="165423"/>
                </a:cubicBezTo>
                <a:cubicBezTo>
                  <a:pt x="424721" y="180413"/>
                  <a:pt x="434715" y="194592"/>
                  <a:pt x="434715" y="210393"/>
                </a:cubicBezTo>
                <a:cubicBezTo>
                  <a:pt x="434715" y="420989"/>
                  <a:pt x="436439" y="398365"/>
                  <a:pt x="404734" y="525186"/>
                </a:cubicBezTo>
                <a:cubicBezTo>
                  <a:pt x="409731" y="555166"/>
                  <a:pt x="413131" y="585457"/>
                  <a:pt x="419724" y="615127"/>
                </a:cubicBezTo>
                <a:cubicBezTo>
                  <a:pt x="423152" y="630552"/>
                  <a:pt x="423542" y="648925"/>
                  <a:pt x="434715" y="660098"/>
                </a:cubicBezTo>
                <a:cubicBezTo>
                  <a:pt x="445888" y="671271"/>
                  <a:pt x="465552" y="668022"/>
                  <a:pt x="479685" y="675088"/>
                </a:cubicBezTo>
                <a:cubicBezTo>
                  <a:pt x="495799" y="683145"/>
                  <a:pt x="508192" y="697751"/>
                  <a:pt x="524655" y="705068"/>
                </a:cubicBezTo>
                <a:cubicBezTo>
                  <a:pt x="553533" y="717903"/>
                  <a:pt x="614596" y="735049"/>
                  <a:pt x="614596" y="735049"/>
                </a:cubicBezTo>
                <a:cubicBezTo>
                  <a:pt x="666923" y="787375"/>
                  <a:pt x="640108" y="751621"/>
                  <a:pt x="674557" y="854970"/>
                </a:cubicBezTo>
                <a:lnTo>
                  <a:pt x="689547" y="899941"/>
                </a:lnTo>
                <a:lnTo>
                  <a:pt x="704537" y="944911"/>
                </a:lnTo>
                <a:cubicBezTo>
                  <a:pt x="699540" y="959901"/>
                  <a:pt x="704537" y="984885"/>
                  <a:pt x="689547" y="989882"/>
                </a:cubicBezTo>
                <a:cubicBezTo>
                  <a:pt x="676139" y="994351"/>
                  <a:pt x="660507" y="945799"/>
                  <a:pt x="659567" y="959901"/>
                </a:cubicBezTo>
                <a:cubicBezTo>
                  <a:pt x="653907" y="1044804"/>
                  <a:pt x="656098" y="1131669"/>
                  <a:pt x="674557" y="1214734"/>
                </a:cubicBezTo>
                <a:cubicBezTo>
                  <a:pt x="677985" y="1230159"/>
                  <a:pt x="704199" y="1225892"/>
                  <a:pt x="719528" y="1229724"/>
                </a:cubicBezTo>
                <a:cubicBezTo>
                  <a:pt x="744245" y="1235903"/>
                  <a:pt x="769607" y="1239187"/>
                  <a:pt x="794478" y="1244714"/>
                </a:cubicBezTo>
                <a:cubicBezTo>
                  <a:pt x="814590" y="1249183"/>
                  <a:pt x="834452" y="1254708"/>
                  <a:pt x="854439" y="1259705"/>
                </a:cubicBezTo>
                <a:cubicBezTo>
                  <a:pt x="869429" y="1269698"/>
                  <a:pt x="890472" y="1274043"/>
                  <a:pt x="899410" y="1289685"/>
                </a:cubicBezTo>
                <a:cubicBezTo>
                  <a:pt x="912051" y="1311806"/>
                  <a:pt x="893201" y="1350503"/>
                  <a:pt x="914400" y="1364636"/>
                </a:cubicBezTo>
                <a:cubicBezTo>
                  <a:pt x="935599" y="1378769"/>
                  <a:pt x="964367" y="1354643"/>
                  <a:pt x="989351" y="1349646"/>
                </a:cubicBezTo>
                <a:cubicBezTo>
                  <a:pt x="1036915" y="1420992"/>
                  <a:pt x="1007922" y="1366578"/>
                  <a:pt x="1034321" y="1454577"/>
                </a:cubicBezTo>
                <a:cubicBezTo>
                  <a:pt x="1043402" y="1484846"/>
                  <a:pt x="1032856" y="1541374"/>
                  <a:pt x="1064301" y="1544518"/>
                </a:cubicBezTo>
                <a:lnTo>
                  <a:pt x="1214203" y="1559508"/>
                </a:lnTo>
                <a:cubicBezTo>
                  <a:pt x="1254629" y="1680787"/>
                  <a:pt x="1211269" y="1637473"/>
                  <a:pt x="1319134" y="1664439"/>
                </a:cubicBezTo>
                <a:cubicBezTo>
                  <a:pt x="1334463" y="1668271"/>
                  <a:pt x="1349115" y="1674432"/>
                  <a:pt x="1364105" y="1679429"/>
                </a:cubicBezTo>
                <a:cubicBezTo>
                  <a:pt x="1384092" y="1709409"/>
                  <a:pt x="1412671" y="1735187"/>
                  <a:pt x="1424065" y="1769370"/>
                </a:cubicBezTo>
                <a:cubicBezTo>
                  <a:pt x="1429062" y="1784360"/>
                  <a:pt x="1427882" y="1803168"/>
                  <a:pt x="1439055" y="1814341"/>
                </a:cubicBezTo>
                <a:cubicBezTo>
                  <a:pt x="1450228" y="1825514"/>
                  <a:pt x="1469036" y="1824334"/>
                  <a:pt x="1484026" y="1829331"/>
                </a:cubicBezTo>
                <a:cubicBezTo>
                  <a:pt x="1538293" y="1865509"/>
                  <a:pt x="1512882" y="1851254"/>
                  <a:pt x="1558977" y="187430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9EFF1-A75F-D446-A999-2C16577C75D0}"/>
              </a:ext>
            </a:extLst>
          </p:cNvPr>
          <p:cNvSpPr txBox="1"/>
          <p:nvPr/>
        </p:nvSpPr>
        <p:spPr>
          <a:xfrm>
            <a:off x="4888059" y="4194543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 = 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DA3334-46BC-CD46-865F-F00509AEB66C}"/>
              </a:ext>
            </a:extLst>
          </p:cNvPr>
          <p:cNvCxnSpPr>
            <a:cxnSpLocks/>
          </p:cNvCxnSpPr>
          <p:nvPr/>
        </p:nvCxnSpPr>
        <p:spPr>
          <a:xfrm flipH="1">
            <a:off x="4513305" y="4579496"/>
            <a:ext cx="470249" cy="51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2C6F95-1A8C-E44F-B711-64162C378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968" y="2965007"/>
            <a:ext cx="2070100" cy="25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E9EBE-928C-8E4F-84E6-C18D531A9418}"/>
              </a:ext>
            </a:extLst>
          </p:cNvPr>
          <p:cNvSpPr txBox="1"/>
          <p:nvPr/>
        </p:nvSpPr>
        <p:spPr>
          <a:xfrm>
            <a:off x="6818205" y="3809822"/>
            <a:ext cx="16972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Key is finding standard error!</a:t>
            </a:r>
          </a:p>
        </p:txBody>
      </p:sp>
    </p:spTree>
    <p:extLst>
      <p:ext uri="{BB962C8B-B14F-4D97-AF65-F5344CB8AC3E}">
        <p14:creationId xmlns:p14="http://schemas.microsoft.com/office/powerpoint/2010/main" val="356535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7F86B2-52D4-DE47-AB7F-194C080900E4}"/>
                  </a:ext>
                </a:extLst>
              </p:cNvPr>
              <p:cNvSpPr txBox="1"/>
              <p:nvPr/>
            </p:nvSpPr>
            <p:spPr>
              <a:xfrm>
                <a:off x="3124200" y="2259869"/>
                <a:ext cx="44550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7F86B2-52D4-DE47-AB7F-194C08090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259869"/>
                <a:ext cx="4455066" cy="707886"/>
              </a:xfrm>
              <a:prstGeom prst="rect">
                <a:avLst/>
              </a:prstGeom>
              <a:blipFill>
                <a:blip r:embed="rId3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55768-BD13-0146-9540-72037236494A}"/>
                  </a:ext>
                </a:extLst>
              </p:cNvPr>
              <p:cNvSpPr txBox="1"/>
              <p:nvPr/>
            </p:nvSpPr>
            <p:spPr>
              <a:xfrm>
                <a:off x="3151490" y="3381204"/>
                <a:ext cx="28854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55768-BD13-0146-9540-72037236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90" y="3381204"/>
                <a:ext cx="2885470" cy="707886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75EFBFD-7514-0647-8727-DF6D804AA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390132"/>
                <a:ext cx="7804150" cy="17077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i="1" dirty="0">
                    <a:solidFill>
                      <a:schemeClr val="accent1"/>
                    </a:solidFill>
                  </a:rPr>
                  <a:t>Question: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What are the chances that our sample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could have come from a DGP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= 0?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75EFBFD-7514-0647-8727-DF6D804A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90132"/>
                <a:ext cx="7804150" cy="1707761"/>
              </a:xfrm>
              <a:prstGeom prst="rect">
                <a:avLst/>
              </a:prstGeom>
              <a:blipFill>
                <a:blip r:embed="rId5"/>
                <a:stretch>
                  <a:fillRect l="-2276" t="-814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1A6C7DA-3AD5-6148-8C07-8BDCF205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Casting the Question as Model Comparison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EEBD18-0E63-984B-9E24-D0B5F36299A9}"/>
              </a:ext>
            </a:extLst>
          </p:cNvPr>
          <p:cNvSpPr txBox="1">
            <a:spLocks/>
          </p:cNvSpPr>
          <p:nvPr/>
        </p:nvSpPr>
        <p:spPr>
          <a:xfrm>
            <a:off x="946150" y="1899944"/>
            <a:ext cx="3157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Two-group model: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7811E-A417-A54A-9C30-2E9DFCB103C4}"/>
              </a:ext>
            </a:extLst>
          </p:cNvPr>
          <p:cNvSpPr txBox="1">
            <a:spLocks/>
          </p:cNvSpPr>
          <p:nvPr/>
        </p:nvSpPr>
        <p:spPr>
          <a:xfrm>
            <a:off x="946150" y="3080162"/>
            <a:ext cx="2649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Empty model: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BB2BD-365A-DC45-A9D7-2400D3C758A4}"/>
              </a:ext>
            </a:extLst>
          </p:cNvPr>
          <p:cNvSpPr txBox="1"/>
          <p:nvPr/>
        </p:nvSpPr>
        <p:spPr>
          <a:xfrm>
            <a:off x="6574421" y="3225472"/>
            <a:ext cx="365806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94381D-72AB-BB46-B08F-16A728B6235A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636871" y="2847373"/>
            <a:ext cx="937550" cy="60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29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DD83-B5A9-074F-8A2B-80E4628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“</a:t>
            </a:r>
            <a:r>
              <a:rPr lang="en-US" i="1" dirty="0"/>
              <a:t>what </a:t>
            </a:r>
            <a:r>
              <a:rPr lang="en-US" i="1" dirty="0" err="1"/>
              <a:t>if</a:t>
            </a:r>
            <a:r>
              <a:rPr lang="en-US" dirty="0" err="1"/>
              <a:t>”s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AEC7-1CA3-684A-9EFD-C26168207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5032776"/>
                <a:ext cx="7803161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What effect will it have on the probability of randomly selecting a sample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&gt;5?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5032776"/>
                <a:ext cx="7803161" cy="1325563"/>
              </a:xfrm>
              <a:blipFill>
                <a:blip r:embed="rId3"/>
                <a:stretch>
                  <a:fillRect l="-1951" r="-2439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C898AC-BE77-3F4F-9E0E-8ECF7D00F2C3}"/>
              </a:ext>
            </a:extLst>
          </p:cNvPr>
          <p:cNvSpPr txBox="1"/>
          <p:nvPr/>
        </p:nvSpPr>
        <p:spPr>
          <a:xfrm>
            <a:off x="628650" y="452551"/>
            <a:ext cx="72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If we change do(1000) to do(500)…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6DA9F-17F7-8247-B76A-355B0C76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446" y="547488"/>
            <a:ext cx="4572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1EA5C-610D-F54C-99DD-AC93341A5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443893"/>
            <a:ext cx="8044996" cy="35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71B3-D623-644D-AD6B-0A2435E7F4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38E68-3473-FC40-90F8-A58A82E1F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8WlZuGkeJ5F79RAsfihz5">
            <a:extLst>
              <a:ext uri="{FF2B5EF4-FFF2-40B4-BE49-F238E27FC236}">
                <a16:creationId xmlns:a16="http://schemas.microsoft.com/office/drawing/2014/main" id="{EA257036-DBBD-F143-AE9A-4D36F51D1DD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5032776"/>
                <a:ext cx="7803161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What effect will it have on the probability of randomly selecting a sample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&gt;5?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5032776"/>
                <a:ext cx="7803161" cy="1325563"/>
              </a:xfrm>
              <a:blipFill>
                <a:blip r:embed="rId3"/>
                <a:stretch>
                  <a:fillRect l="-1951" r="-2439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C898AC-BE77-3F4F-9E0E-8ECF7D00F2C3}"/>
              </a:ext>
            </a:extLst>
          </p:cNvPr>
          <p:cNvSpPr txBox="1"/>
          <p:nvPr/>
        </p:nvSpPr>
        <p:spPr>
          <a:xfrm>
            <a:off x="628650" y="452551"/>
            <a:ext cx="72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If we change n=10 to n=40…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6DA9F-17F7-8247-B76A-355B0C76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446" y="547488"/>
            <a:ext cx="4572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1EA5C-610D-F54C-99DD-AC93341A5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443893"/>
            <a:ext cx="8044996" cy="35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4B00-2B52-7542-9003-E1BA24B65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F4CC2-AD08-EC4B-B50B-2ECD0629C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wBlvMYEJ3Fmpt9j31OOvE">
            <a:extLst>
              <a:ext uri="{FF2B5EF4-FFF2-40B4-BE49-F238E27FC236}">
                <a16:creationId xmlns:a16="http://schemas.microsoft.com/office/drawing/2014/main" id="{723B307C-BC03-D148-92E5-B23C2B4F7A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1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5120394"/>
                <a:ext cx="7803161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What effect will it have on the probability of randomly selecting a sample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&gt;5?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5120394"/>
                <a:ext cx="7803161" cy="1325563"/>
              </a:xfrm>
              <a:blipFill>
                <a:blip r:embed="rId3"/>
                <a:stretch>
                  <a:fillRect l="-1951" r="-2439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C898AC-BE77-3F4F-9E0E-8ECF7D00F2C3}"/>
              </a:ext>
            </a:extLst>
          </p:cNvPr>
          <p:cNvSpPr txBox="1"/>
          <p:nvPr/>
        </p:nvSpPr>
        <p:spPr>
          <a:xfrm>
            <a:off x="628650" y="452551"/>
            <a:ext cx="729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If we change the mean of DGP from 100 to 120…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6DA9F-17F7-8247-B76A-355B0C76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446" y="547488"/>
            <a:ext cx="4572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1EA5C-610D-F54C-99DD-AC93341A5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655300"/>
            <a:ext cx="8044996" cy="35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2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Sampling Distributions to Confidence Intervals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Psych 100A Spring 2019</a:t>
            </a:r>
          </a:p>
          <a:p>
            <a:r>
              <a:rPr lang="en-US" dirty="0"/>
              <a:t>Prof. Jim Stigler</a:t>
            </a:r>
          </a:p>
        </p:txBody>
      </p:sp>
    </p:spTree>
    <p:extLst>
      <p:ext uri="{BB962C8B-B14F-4D97-AF65-F5344CB8AC3E}">
        <p14:creationId xmlns:p14="http://schemas.microsoft.com/office/powerpoint/2010/main" val="229220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C8C7-2268-FB40-B7D0-04CA1FD4F3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C07C0-4B26-CE4A-8679-FC3C937F5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2M9m4UFfMPopQl9Ma0nOX">
            <a:extLst>
              <a:ext uri="{FF2B5EF4-FFF2-40B4-BE49-F238E27FC236}">
                <a16:creationId xmlns:a16="http://schemas.microsoft.com/office/drawing/2014/main" id="{4D807F81-75EA-824A-8503-63F3A19CDB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2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9526" y="5160290"/>
                <a:ext cx="7803161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/>
                  <a:t>What effect will it have on the probability of randomly selecting a sample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&gt;5?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C76F5B06-B355-BB46-9D6D-2FBA05DB6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9526" y="5160290"/>
                <a:ext cx="7803161" cy="1325563"/>
              </a:xfrm>
              <a:blipFill>
                <a:blip r:embed="rId3"/>
                <a:stretch>
                  <a:fillRect l="-1951" r="-2602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C898AC-BE77-3F4F-9E0E-8ECF7D00F2C3}"/>
              </a:ext>
            </a:extLst>
          </p:cNvPr>
          <p:cNvSpPr txBox="1"/>
          <p:nvPr/>
        </p:nvSpPr>
        <p:spPr>
          <a:xfrm>
            <a:off x="628650" y="452551"/>
            <a:ext cx="7296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If we change SD of DGP from 15 to 30…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6DA9F-17F7-8247-B76A-355B0C76C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446" y="547488"/>
            <a:ext cx="4572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1EA5C-610D-F54C-99DD-AC93341A5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652880"/>
            <a:ext cx="8044996" cy="35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BE5D-B810-6D44-8B1F-3C88A7A99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EA8EF7-F0F2-EE46-A9BE-7DB73ECFF4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o90vkPhzQMb2qKwivSuI">
            <a:extLst>
              <a:ext uri="{FF2B5EF4-FFF2-40B4-BE49-F238E27FC236}">
                <a16:creationId xmlns:a16="http://schemas.microsoft.com/office/drawing/2014/main" id="{131DC23B-EC23-C94C-9AD4-D50F7ADC26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6EF9-7204-C643-B8DB-10D93783B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D9F8E-8474-8C4B-907A-DF80D9E73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8by3ZsTsqMGlqbhAVXUfZ">
            <a:extLst>
              <a:ext uri="{FF2B5EF4-FFF2-40B4-BE49-F238E27FC236}">
                <a16:creationId xmlns:a16="http://schemas.microsoft.com/office/drawing/2014/main" id="{1BB434DA-C2C5-9640-91C7-16C43C860F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6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B72B-5FF7-2B45-B56B-28DA60D8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distribution?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9E8-2C79-824B-82B1-095CDFD32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41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43CC-892C-5C4B-883A-834824F7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distribution should I use?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4E9E-1502-0643-B7CA-14A6FD6F1430}"/>
              </a:ext>
            </a:extLst>
          </p:cNvPr>
          <p:cNvSpPr txBox="1"/>
          <p:nvPr/>
        </p:nvSpPr>
        <p:spPr>
          <a:xfrm>
            <a:off x="628651" y="2061881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I’m making a new ride for a theme park. It’s not safe for anyone less then 60 inches tall to ride on it. What percentage of park attendees will be ineligible to ride?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E061D-4E9A-6B40-990A-A7CD4DC3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4248955"/>
            <a:ext cx="457200" cy="48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74D04-4F28-5A4C-8615-A026420196E4}"/>
              </a:ext>
            </a:extLst>
          </p:cNvPr>
          <p:cNvSpPr txBox="1"/>
          <p:nvPr/>
        </p:nvSpPr>
        <p:spPr>
          <a:xfrm>
            <a:off x="2454016" y="5102747"/>
            <a:ext cx="4235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DGP? Or sampling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2291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EE11-A8A4-ED42-A25E-00F40D457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BEC-E5FF-D745-B9F9-F3D3EE536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UZxGLLvtrZuM2XmmpL9O2">
            <a:extLst>
              <a:ext uri="{FF2B5EF4-FFF2-40B4-BE49-F238E27FC236}">
                <a16:creationId xmlns:a16="http://schemas.microsoft.com/office/drawing/2014/main" id="{4E3D9992-ED4E-714F-82CC-E78F8902F3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43CC-892C-5C4B-883A-834824F7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distribution should I use?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4E9E-1502-0643-B7CA-14A6FD6F1430}"/>
              </a:ext>
            </a:extLst>
          </p:cNvPr>
          <p:cNvSpPr txBox="1"/>
          <p:nvPr/>
        </p:nvSpPr>
        <p:spPr>
          <a:xfrm>
            <a:off x="628651" y="2061881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In order to get state approval for my ride, I need to show that the average weight of the 10 people that fit into each car will be less than 150 pounds 99.9% of the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E061D-4E9A-6B40-990A-A7CD4DC3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4248955"/>
            <a:ext cx="457200" cy="48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74D04-4F28-5A4C-8615-A026420196E4}"/>
              </a:ext>
            </a:extLst>
          </p:cNvPr>
          <p:cNvSpPr txBox="1"/>
          <p:nvPr/>
        </p:nvSpPr>
        <p:spPr>
          <a:xfrm>
            <a:off x="2454016" y="5102747"/>
            <a:ext cx="4235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DGP? Or sampling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298288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859E-435F-A642-AFE2-82A08F320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CF9DC-87BF-C041-848C-AA42BF4E8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S1BN4tv2s0998icAQnJ5">
            <a:extLst>
              <a:ext uri="{FF2B5EF4-FFF2-40B4-BE49-F238E27FC236}">
                <a16:creationId xmlns:a16="http://schemas.microsoft.com/office/drawing/2014/main" id="{B4D18625-87D7-234B-8556-84FA04B78D6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06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853A-0C1A-DF4E-A3F8-932B7500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73A3-53E9-EB4B-B448-E27A11A2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2"/>
                </a:solidFill>
              </a:rPr>
              <a:t>Think up two questions, one that can be answered in reference to a population distribution, and another that would require a sampling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42820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discussion of sampling distributions</a:t>
            </a:r>
          </a:p>
          <a:p>
            <a:r>
              <a:rPr lang="en-US" dirty="0"/>
              <a:t>Introduce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229720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516283" y="2823545"/>
            <a:ext cx="7257327" cy="1690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2"/>
                </a:solidFill>
              </a:rPr>
              <a:t>A sampling distribution </a:t>
            </a:r>
            <a:r>
              <a:rPr lang="en-US" sz="3600" dirty="0">
                <a:solidFill>
                  <a:schemeClr val="accent2"/>
                </a:solidFill>
              </a:rPr>
              <a:t>is a distribution of sample statistics,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or estimates.</a:t>
            </a:r>
          </a:p>
        </p:txBody>
      </p:sp>
    </p:spTree>
    <p:extLst>
      <p:ext uri="{BB962C8B-B14F-4D97-AF65-F5344CB8AC3E}">
        <p14:creationId xmlns:p14="http://schemas.microsoft.com/office/powerpoint/2010/main" val="993601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Sampling Distribution of b1s…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08682-26D1-6A4B-9905-F8CBC58CB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72" y="5032515"/>
            <a:ext cx="1215654" cy="947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C898AC-BE77-3F4F-9E0E-8ECF7D00F2C3}"/>
              </a:ext>
            </a:extLst>
          </p:cNvPr>
          <p:cNvSpPr txBox="1"/>
          <p:nvPr/>
        </p:nvSpPr>
        <p:spPr>
          <a:xfrm>
            <a:off x="3252695" y="6012436"/>
            <a:ext cx="2638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accent2"/>
                </a:solidFill>
              </a:rPr>
              <a:t>bit.ly</a:t>
            </a:r>
            <a:r>
              <a:rPr lang="en-US" sz="2800" b="1" dirty="0">
                <a:solidFill>
                  <a:schemeClr val="accent2"/>
                </a:solidFill>
              </a:rPr>
              <a:t>/100Aclass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5DF00-E1B1-9B4A-802D-7F129015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28" y="1825485"/>
            <a:ext cx="6997140" cy="308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3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8565" y="750759"/>
            <a:ext cx="7188011" cy="9635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Look at head() of SDoB1.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997C7-EF0D-8F44-8051-ACC29106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25" y="5319363"/>
            <a:ext cx="1215654" cy="947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D5B39D-8B1E-4C4A-A46E-7D6A5A734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94" y="1714260"/>
            <a:ext cx="3983117" cy="342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69C2F-260C-2346-A754-A732192C4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776" y="4592431"/>
            <a:ext cx="457200" cy="48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FF5B4C-3BEE-334A-8A24-50F63CC1F66C}"/>
              </a:ext>
            </a:extLst>
          </p:cNvPr>
          <p:cNvSpPr txBox="1">
            <a:spLocks/>
          </p:cNvSpPr>
          <p:nvPr/>
        </p:nvSpPr>
        <p:spPr>
          <a:xfrm>
            <a:off x="5413947" y="1714260"/>
            <a:ext cx="2752058" cy="31531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What does each of these numbers represent?</a:t>
            </a:r>
          </a:p>
        </p:txBody>
      </p:sp>
    </p:spTree>
    <p:extLst>
      <p:ext uri="{BB962C8B-B14F-4D97-AF65-F5344CB8AC3E}">
        <p14:creationId xmlns:p14="http://schemas.microsoft.com/office/powerpoint/2010/main" val="775233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4033-2FF3-3D48-B271-7AFCE5C7AF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F4F9D-2222-DB43-966F-25648C205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1dyBZpjUCgvunZZq6rPhS">
            <a:extLst>
              <a:ext uri="{FF2B5EF4-FFF2-40B4-BE49-F238E27FC236}">
                <a16:creationId xmlns:a16="http://schemas.microsoft.com/office/drawing/2014/main" id="{5DEAD17E-4000-7145-8C0C-35B3D91A1F5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4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6BD4-5809-E546-83B1-498AE615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of b1: What is “count” the count of?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2017C-53EF-E44B-8E99-C272CB9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1" y="1586408"/>
            <a:ext cx="6922077" cy="42436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5B211A-7FAA-4543-A361-5D89BDBDD724}"/>
              </a:ext>
            </a:extLst>
          </p:cNvPr>
          <p:cNvSpPr txBox="1">
            <a:spLocks/>
          </p:cNvSpPr>
          <p:nvPr/>
        </p:nvSpPr>
        <p:spPr>
          <a:xfrm>
            <a:off x="1202648" y="5830093"/>
            <a:ext cx="7188011" cy="102790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</a:rPr>
              <a:t>Why do you think this distribution is centered at 0?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0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24AE-2A9B-BD4F-AA08-6A335DD9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think with “If…”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C4C2-698D-4F44-98C6-376381035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88526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95649</TotalTime>
  <Words>921</Words>
  <Application>Microsoft Macintosh PowerPoint</Application>
  <PresentationFormat>On-screen Show (4:3)</PresentationFormat>
  <Paragraphs>100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Sampling Distributions to Confidence Intervals</vt:lpstr>
      <vt:lpstr>This Week</vt:lpstr>
      <vt:lpstr>PowerPoint Presentation</vt:lpstr>
      <vt:lpstr>Constructing a Sampling Distribution of b1s…</vt:lpstr>
      <vt:lpstr>PowerPoint Presentation</vt:lpstr>
      <vt:lpstr>PowerPoint Presentation</vt:lpstr>
      <vt:lpstr>Sampling distribution of b1: What is “count” the count of?</vt:lpstr>
      <vt:lpstr>Learning to think with “If…”</vt:lpstr>
      <vt:lpstr>Remember our question</vt:lpstr>
      <vt:lpstr>We use a sampling distribution to answer this question</vt:lpstr>
      <vt:lpstr>We use a sampling distribution to answer this question</vt:lpstr>
      <vt:lpstr>Casting the Question as Model Comparison</vt:lpstr>
      <vt:lpstr>Some more “what if”s</vt:lpstr>
      <vt:lpstr>What effect will it have on the probability of randomly selecting a sample with a b_1&gt;5?</vt:lpstr>
      <vt:lpstr>PowerPoint Presentation</vt:lpstr>
      <vt:lpstr>What effect will it have on the probability of randomly selecting a sample with a b_1&gt;5?</vt:lpstr>
      <vt:lpstr>PowerPoint Presentation</vt:lpstr>
      <vt:lpstr>What effect will it have on the probability of randomly selecting a sample with a b_1&gt;5?</vt:lpstr>
      <vt:lpstr>PowerPoint Presentation</vt:lpstr>
      <vt:lpstr>What effect will it have on the probability of randomly selecting a sample with a b_1&gt;5?</vt:lpstr>
      <vt:lpstr>PowerPoint Presentation</vt:lpstr>
      <vt:lpstr>PowerPoint Presentation</vt:lpstr>
      <vt:lpstr>Which distribution?</vt:lpstr>
      <vt:lpstr>Which distribution should I use?</vt:lpstr>
      <vt:lpstr>PowerPoint Presentation</vt:lpstr>
      <vt:lpstr>Which distribution should I use?</vt:lpstr>
      <vt:lpstr>PowerPoint Presentation</vt:lpstr>
      <vt:lpstr>In your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1240</cp:revision>
  <cp:lastPrinted>2018-11-13T23:28:32Z</cp:lastPrinted>
  <dcterms:created xsi:type="dcterms:W3CDTF">2017-01-01T20:50:07Z</dcterms:created>
  <dcterms:modified xsi:type="dcterms:W3CDTF">2019-07-24T01:55:12Z</dcterms:modified>
</cp:coreProperties>
</file>